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7" r:id="rId5"/>
    <p:sldId id="291" r:id="rId6"/>
    <p:sldId id="296" r:id="rId7"/>
    <p:sldId id="293" r:id="rId8"/>
    <p:sldId id="297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3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7D712-43D9-41F5-A26A-B3A5B6BE9284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F2DDE-9671-489B-9FD8-F56201244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79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E226F-8AC2-429F-B12B-3C89BA8B6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C3ADD4-52FE-45F9-B8BF-5C39E5072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E5A0D-B7AA-4DDA-9DA1-2A8336DEA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1D7F-F057-41F2-A735-3DF697A87193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E1C99-E597-4F1F-ABEE-141D6144E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8FA5E-64D3-4A84-BE8B-9A93B079D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89F20-0BB7-4244-B96E-C2015E67C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8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A85D6-9AE1-4A0E-9D38-5DC8D5C00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092CD9-7EE5-43FD-A806-D5AC3132BD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5ECE4-868B-41A5-BDEF-1026E3BE2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1D7F-F057-41F2-A735-3DF697A87193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70782-C9F2-430B-A135-D3207CC89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19CB9-6113-4F4B-BA6F-67FF2B5C4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89F20-0BB7-4244-B96E-C2015E67C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89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1AD17F-989E-4347-AA84-5BD1DB3186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FCB197-2688-42FE-88D6-A710EB0BBA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1B390-41A5-4B3F-ADA0-4C3683AA3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1D7F-F057-41F2-A735-3DF697A87193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5992A-9C45-40F6-A4F0-6361DD221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01F0B-453C-4CAA-8FB6-74F1995C8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89F20-0BB7-4244-B96E-C2015E67C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13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8"/>
          <p:cNvSpPr/>
          <p:nvPr/>
        </p:nvSpPr>
        <p:spPr>
          <a:xfrm>
            <a:off x="256033" y="265175"/>
            <a:ext cx="11683049" cy="6332436"/>
          </a:xfrm>
          <a:prstGeom prst="rect">
            <a:avLst/>
          </a:prstGeom>
          <a:solidFill>
            <a:srgbClr val="F5F5F5"/>
          </a:solidFill>
          <a:ln w="12700">
            <a:miter lim="400000"/>
          </a:ln>
        </p:spPr>
        <p:txBody>
          <a:bodyPr lIns="45719" rIns="45719" anchor="b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3" name="Straight Connector 11"/>
          <p:cNvSpPr/>
          <p:nvPr/>
        </p:nvSpPr>
        <p:spPr>
          <a:xfrm>
            <a:off x="604435" y="1196391"/>
            <a:ext cx="10983132" cy="1"/>
          </a:xfrm>
          <a:prstGeom prst="line">
            <a:avLst/>
          </a:prstGeom>
          <a:ln w="25400">
            <a:solidFill>
              <a:srgbClr val="D2472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4" name="Titolo Testo"/>
          <p:cNvSpPr txBox="1">
            <a:spLocks noGrp="1"/>
          </p:cNvSpPr>
          <p:nvPr>
            <p:ph type="title"/>
          </p:nvPr>
        </p:nvSpPr>
        <p:spPr>
          <a:xfrm>
            <a:off x="521208" y="448055"/>
            <a:ext cx="6877120" cy="640082"/>
          </a:xfrm>
          <a:prstGeom prst="rect">
            <a:avLst/>
          </a:prstGeom>
        </p:spPr>
        <p:txBody>
          <a:bodyPr anchor="b"/>
          <a:lstStyle>
            <a:lvl1pPr>
              <a:defRPr sz="2500">
                <a:solidFill>
                  <a:srgbClr val="3B3838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95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539495" y="1435608"/>
            <a:ext cx="4416554" cy="397764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SzTx/>
              <a:buFontTx/>
              <a:buNone/>
              <a:defRPr sz="1000">
                <a:solidFill>
                  <a:srgbClr val="404040"/>
                </a:solidFill>
              </a:defRPr>
            </a:lvl1pPr>
            <a:lvl2pPr marL="0" indent="0">
              <a:lnSpc>
                <a:spcPct val="150000"/>
              </a:lnSpc>
              <a:buSzTx/>
              <a:buFontTx/>
              <a:buNone/>
              <a:defRPr sz="1000">
                <a:solidFill>
                  <a:srgbClr val="404040"/>
                </a:solidFill>
              </a:defRPr>
            </a:lvl2pPr>
            <a:lvl3pPr marL="0" indent="0">
              <a:lnSpc>
                <a:spcPct val="150000"/>
              </a:lnSpc>
              <a:buSzTx/>
              <a:buFontTx/>
              <a:buNone/>
              <a:defRPr sz="1000">
                <a:solidFill>
                  <a:srgbClr val="404040"/>
                </a:solidFill>
              </a:defRPr>
            </a:lvl3pPr>
            <a:lvl4pPr marL="0" indent="0">
              <a:lnSpc>
                <a:spcPct val="150000"/>
              </a:lnSpc>
              <a:buSzTx/>
              <a:buFontTx/>
              <a:buNone/>
              <a:defRPr sz="1000">
                <a:solidFill>
                  <a:srgbClr val="404040"/>
                </a:solidFill>
              </a:defRPr>
            </a:lvl4pPr>
            <a:lvl5pPr marL="0" indent="0">
              <a:lnSpc>
                <a:spcPct val="150000"/>
              </a:lnSpc>
              <a:buSzTx/>
              <a:buFontTx/>
              <a:buNone/>
              <a:defRPr sz="1000">
                <a:solidFill>
                  <a:srgbClr val="404040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415650" y="6258245"/>
            <a:ext cx="232877" cy="25654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9595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573128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E1169-EE42-48C1-9FD4-83F046A99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56567-79DE-4EF8-9213-8968D305E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41A87-C7E8-42EF-8757-7A7908EFB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1D7F-F057-41F2-A735-3DF697A87193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B4D60-C9DF-4743-A7C4-774AC2400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2DFAC-6385-4110-814F-FCA0F2554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89F20-0BB7-4244-B96E-C2015E67C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63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B2063-9A97-442E-B318-8E89E64AE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2BD86-515A-4D70-8668-3F6E28524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858C5-49EB-483F-BCC4-71A8F87E2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1D7F-F057-41F2-A735-3DF697A87193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5A131-16A8-42F7-B056-8D97EBC3B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1B873-AFBF-488A-AD6F-6A3908210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89F20-0BB7-4244-B96E-C2015E67C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92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15729-2975-459B-8A7C-5310B482E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D63F8-7291-4C6B-80D3-7B8EE25EEB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402405-AB6F-444C-A9C1-21475F45A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679F9E-15FB-4BEF-B120-87E8AFE6B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1D7F-F057-41F2-A735-3DF697A87193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AA99E7-7842-4C86-9B3D-1189843B8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7A9465-B52E-4A78-B5B1-34530B51B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89F20-0BB7-4244-B96E-C2015E67C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11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52FB6-0CB4-4EC5-B9FA-043033704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0A22DD-B36D-4476-B467-7803A8FF0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A76FBE-86F9-408E-8F8C-7ED6F33C2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8D4808-4BD6-410A-9456-92637C9358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88F57D-C5D8-4696-8F0E-31A7E61709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74ABEA-1916-4300-B66A-1CE172858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1D7F-F057-41F2-A735-3DF697A87193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3A2093-E882-4152-9E2D-DD6B74DF3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497230-71E2-4ED3-8904-20F9D62F3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89F20-0BB7-4244-B96E-C2015E67C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71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4917A-DC1A-4109-B556-437521DDD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7EDA55-4152-43EB-BA76-32C6F90F1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1D7F-F057-41F2-A735-3DF697A87193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97A2D6-1745-4632-BF77-A84236EE0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1075A7-B0DF-4CD7-9C31-B74AAFF18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89F20-0BB7-4244-B96E-C2015E67C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91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000ABE-4AB6-4063-B555-A77B67CC3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1D7F-F057-41F2-A735-3DF697A87193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643ADE-9582-4F59-9C99-1C49B43B2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FB0430-53D1-47FE-A406-B773F1043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89F20-0BB7-4244-B96E-C2015E67C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659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85E5A-FE1F-48DC-9856-674B55C85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5974D-1367-45CB-89B1-139AD488A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B9ADE4-3EAD-49F8-85FC-1A74B906E8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C13FEF-3449-4B71-9135-259E9461A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1D7F-F057-41F2-A735-3DF697A87193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567EA-AF00-47F0-AFCD-4FA073E26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2C6121-FAC5-4BA0-8751-C66491748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89F20-0BB7-4244-B96E-C2015E67C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8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E9D50-AD81-4C40-BB56-BBF7F041A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0BD9D6-C242-4946-8530-67236CF67C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623EDC-69B8-4000-B01E-58A783DCF1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94640-C4C3-4544-A5D9-CFC2B7F9A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41D7F-F057-41F2-A735-3DF697A87193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062E56-7E44-4FD9-9AE6-1B93ED82C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8BDB94-8640-479E-9F79-FC4082774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89F20-0BB7-4244-B96E-C2015E67C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9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C48936-F188-45EA-80DE-C33964187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F090F-B9DB-44AE-A6B7-5CAF420EC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DFD3A-BDAF-4616-BCC8-63644F22B1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41D7F-F057-41F2-A735-3DF697A87193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1E1BE-C98A-4A35-AA70-92F16F04A5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F411D-403A-457C-AD5E-1895CB42A6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89F20-0BB7-4244-B96E-C2015E67C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57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planup.eu/en/countries/italy/40" TargetMode="External"/><Relationship Id="rId4" Type="http://schemas.openxmlformats.org/officeDocument/2006/relationships/hyperlink" Target="https://mk0eeborgicuypctuf7e.kinstacdn.com/wp-content/uploads/2021/03/A-Carbon-Pricing-Blueprint-for-the-EU2.pdf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5.png"/><Relationship Id="rId7" Type="http://schemas.openxmlformats.org/officeDocument/2006/relationships/hyperlink" Target="mailto:Barbara.Mariani@eeb.org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nature, water, sky, sitting&#10;&#10;Description automatically generated">
            <a:extLst>
              <a:ext uri="{FF2B5EF4-FFF2-40B4-BE49-F238E27FC236}">
                <a16:creationId xmlns:a16="http://schemas.microsoft.com/office/drawing/2014/main" id="{811D0D2C-10A2-49CD-A26B-05C49B411C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38"/>
          <a:stretch/>
        </p:blipFill>
        <p:spPr>
          <a:xfrm>
            <a:off x="0" y="-7092"/>
            <a:ext cx="12192000" cy="68650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DFA2B3B-03B6-4E02-84A7-E7FCD015322A}"/>
              </a:ext>
            </a:extLst>
          </p:cNvPr>
          <p:cNvSpPr/>
          <p:nvPr/>
        </p:nvSpPr>
        <p:spPr>
          <a:xfrm>
            <a:off x="0" y="4232529"/>
            <a:ext cx="12192000" cy="656821"/>
          </a:xfrm>
          <a:prstGeom prst="rect">
            <a:avLst/>
          </a:prstGeom>
          <a:solidFill>
            <a:srgbClr val="003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400" dirty="0">
              <a:solidFill>
                <a:srgbClr val="003D8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AEEC54-11DA-4C8E-A614-30DA28B653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2549" y="4232530"/>
            <a:ext cx="5581651" cy="535014"/>
          </a:xfrm>
        </p:spPr>
        <p:txBody>
          <a:bodyPr>
            <a:no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Barbara Mariani, Policy Manager politiche climatiche</a:t>
            </a:r>
            <a:endParaRPr lang="en-BE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8824680-2740-4708-A953-90CA5B3E838E}"/>
              </a:ext>
            </a:extLst>
          </p:cNvPr>
          <p:cNvSpPr txBox="1">
            <a:spLocks/>
          </p:cNvSpPr>
          <p:nvPr/>
        </p:nvSpPr>
        <p:spPr>
          <a:xfrm>
            <a:off x="7492448" y="4354335"/>
            <a:ext cx="3397949" cy="413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</a:t>
            </a:r>
            <a:r>
              <a:rPr lang="en-US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Settembre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  <a:endParaRPr lang="en-BE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27869A6C-E0D0-46CD-95D1-9C69CB194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741" y="1098897"/>
            <a:ext cx="3702974" cy="277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43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7"/>
          <p:cNvSpPr txBox="1">
            <a:spLocks noGrp="1"/>
          </p:cNvSpPr>
          <p:nvPr>
            <p:ph type="title"/>
          </p:nvPr>
        </p:nvSpPr>
        <p:spPr>
          <a:xfrm>
            <a:off x="1066798" y="570229"/>
            <a:ext cx="9073795" cy="5760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b="1" dirty="0"/>
              <a:t>Si deve fare di piu’ per contrastare i cambiamenti climatici</a:t>
            </a:r>
            <a:endParaRPr b="1" dirty="0"/>
          </a:p>
        </p:txBody>
      </p:sp>
      <p:pic>
        <p:nvPicPr>
          <p:cNvPr id="4" name="Image 33" descr="EEB_logo_RVB">
            <a:extLst>
              <a:ext uri="{FF2B5EF4-FFF2-40B4-BE49-F238E27FC236}">
                <a16:creationId xmlns:a16="http://schemas.microsoft.com/office/drawing/2014/main" id="{B6C35C85-103B-4519-84D8-1D2813A06F35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85205" y="5346168"/>
            <a:ext cx="2223135" cy="1384935"/>
          </a:xfrm>
          <a:prstGeom prst="rect">
            <a:avLst/>
          </a:prstGeom>
          <a:noFill/>
        </p:spPr>
      </p:pic>
      <p:pic>
        <p:nvPicPr>
          <p:cNvPr id="1026" name="Picture 2" descr="assets.unenvironment.org/s3fs-public/2021-08/IP...">
            <a:extLst>
              <a:ext uri="{FF2B5EF4-FFF2-40B4-BE49-F238E27FC236}">
                <a16:creationId xmlns:a16="http://schemas.microsoft.com/office/drawing/2014/main" id="{82E46033-F036-4287-B08F-1A4B746F8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510" y="1757580"/>
            <a:ext cx="2001765" cy="259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34ABB3-BF77-40E2-B5F2-AD5AEC683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3182" y="1713685"/>
            <a:ext cx="2004831" cy="26789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0133289-5CC4-4981-AB09-486ADDDDBD8A}"/>
              </a:ext>
            </a:extLst>
          </p:cNvPr>
          <p:cNvSpPr txBox="1"/>
          <p:nvPr/>
        </p:nvSpPr>
        <p:spPr>
          <a:xfrm>
            <a:off x="987191" y="1543567"/>
            <a:ext cx="49024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</a:rPr>
              <a:t>Messaggi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chiave</a:t>
            </a:r>
            <a:endParaRPr lang="en-US" b="1" dirty="0">
              <a:solidFill>
                <a:schemeClr val="accent1"/>
              </a:solidFill>
            </a:endParaRP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/>
              <a:t>Correlazione</a:t>
            </a:r>
            <a:r>
              <a:rPr lang="en-US" dirty="0"/>
              <a:t> cambiamenti climatici e </a:t>
            </a:r>
            <a:r>
              <a:rPr lang="en-US" dirty="0" err="1"/>
              <a:t>attivita</a:t>
            </a:r>
            <a:r>
              <a:rPr lang="en-US" dirty="0"/>
              <a:t>’ </a:t>
            </a:r>
            <a:r>
              <a:rPr lang="en-US" dirty="0" err="1"/>
              <a:t>umana</a:t>
            </a:r>
            <a:r>
              <a:rPr lang="en-US" dirty="0"/>
              <a:t> </a:t>
            </a:r>
            <a:r>
              <a:rPr lang="en-US" dirty="0" err="1"/>
              <a:t>inequivocabile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/>
              <a:t>Rapidita</a:t>
            </a:r>
            <a:r>
              <a:rPr lang="en-US" dirty="0"/>
              <a:t>’ </a:t>
            </a:r>
            <a:r>
              <a:rPr lang="en-US" dirty="0" err="1"/>
              <a:t>dei</a:t>
            </a:r>
            <a:r>
              <a:rPr lang="en-US" dirty="0"/>
              <a:t> cambiamenti e 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dirty="0" err="1"/>
              <a:t>impatti</a:t>
            </a:r>
            <a:r>
              <a:rPr lang="en-US" dirty="0"/>
              <a:t> ben </a:t>
            </a:r>
            <a:r>
              <a:rPr lang="en-US" dirty="0" err="1"/>
              <a:t>oltre</a:t>
            </a:r>
            <a:r>
              <a:rPr lang="en-US" dirty="0"/>
              <a:t> le </a:t>
            </a:r>
            <a:r>
              <a:rPr lang="en-US" dirty="0" err="1"/>
              <a:t>previsioni</a:t>
            </a:r>
            <a:r>
              <a:rPr lang="en-US" dirty="0"/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Obiettivi di Parigi  1.5C  e 2C  </a:t>
            </a:r>
            <a:r>
              <a:rPr lang="en-US" dirty="0" err="1"/>
              <a:t>gradi</a:t>
            </a:r>
            <a:r>
              <a:rPr lang="en-US" dirty="0"/>
              <a:t> </a:t>
            </a:r>
            <a:r>
              <a:rPr lang="en-US" dirty="0" err="1"/>
              <a:t>superati</a:t>
            </a:r>
            <a:r>
              <a:rPr lang="en-US" dirty="0"/>
              <a:t> senza </a:t>
            </a:r>
            <a:r>
              <a:rPr lang="en-US" dirty="0" err="1"/>
              <a:t>azioni</a:t>
            </a:r>
            <a:r>
              <a:rPr lang="en-US" dirty="0"/>
              <a:t> piu’ incisive di </a:t>
            </a:r>
            <a:r>
              <a:rPr lang="en-US" dirty="0" err="1"/>
              <a:t>riduzione</a:t>
            </a:r>
            <a:r>
              <a:rPr lang="en-US" dirty="0"/>
              <a:t> gas serra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/>
              <a:t>Anche</a:t>
            </a:r>
            <a:r>
              <a:rPr lang="en-US" dirty="0"/>
              <a:t> una </a:t>
            </a:r>
            <a:r>
              <a:rPr lang="en-US" dirty="0" err="1"/>
              <a:t>singola</a:t>
            </a:r>
            <a:r>
              <a:rPr lang="en-US" dirty="0"/>
              <a:t> </a:t>
            </a:r>
            <a:r>
              <a:rPr lang="en-US" dirty="0" err="1"/>
              <a:t>tonnellata</a:t>
            </a:r>
            <a:r>
              <a:rPr lang="en-US" dirty="0"/>
              <a:t> di CO2 </a:t>
            </a:r>
            <a:r>
              <a:rPr lang="en-US" dirty="0" err="1"/>
              <a:t>emessa</a:t>
            </a:r>
            <a:r>
              <a:rPr lang="en-US" dirty="0"/>
              <a:t> in </a:t>
            </a:r>
            <a:r>
              <a:rPr lang="en-US" dirty="0" err="1"/>
              <a:t>atmosfera</a:t>
            </a:r>
            <a:r>
              <a:rPr lang="en-US" dirty="0"/>
              <a:t> ha </a:t>
            </a:r>
            <a:r>
              <a:rPr lang="en-US" dirty="0" err="1"/>
              <a:t>impatto</a:t>
            </a:r>
            <a:r>
              <a:rPr lang="en-US" dirty="0"/>
              <a:t> </a:t>
            </a:r>
            <a:r>
              <a:rPr lang="en-US" dirty="0" err="1"/>
              <a:t>sul</a:t>
            </a:r>
            <a:r>
              <a:rPr lang="en-US" dirty="0"/>
              <a:t> </a:t>
            </a:r>
            <a:r>
              <a:rPr lang="en-US" dirty="0" err="1"/>
              <a:t>clima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8B6F55-6FD3-4240-A6B5-FF739EC4B06F}"/>
              </a:ext>
            </a:extLst>
          </p:cNvPr>
          <p:cNvSpPr txBox="1"/>
          <p:nvPr/>
        </p:nvSpPr>
        <p:spPr>
          <a:xfrm>
            <a:off x="3887823" y="5280350"/>
            <a:ext cx="44163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accent6"/>
                </a:solidFill>
              </a:rPr>
              <a:t>Almeno</a:t>
            </a:r>
            <a:r>
              <a:rPr lang="en-US" sz="2400" b="1" dirty="0">
                <a:solidFill>
                  <a:schemeClr val="accent6"/>
                </a:solidFill>
              </a:rPr>
              <a:t> un </a:t>
            </a:r>
            <a:r>
              <a:rPr lang="en-US" sz="2400" b="1" dirty="0" err="1">
                <a:solidFill>
                  <a:schemeClr val="accent6"/>
                </a:solidFill>
              </a:rPr>
              <a:t>decennio</a:t>
            </a:r>
            <a:r>
              <a:rPr lang="en-US" sz="2400" b="1" dirty="0">
                <a:solidFill>
                  <a:schemeClr val="accent6"/>
                </a:solidFill>
              </a:rPr>
              <a:t> di </a:t>
            </a:r>
            <a:r>
              <a:rPr lang="en-US" sz="2400" b="1" dirty="0" err="1">
                <a:solidFill>
                  <a:schemeClr val="accent6"/>
                </a:solidFill>
              </a:rPr>
              <a:t>ritardo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</a:rPr>
              <a:t>dell’azione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</a:rPr>
              <a:t>politica</a:t>
            </a:r>
            <a:r>
              <a:rPr lang="en-US" sz="2400" b="1" dirty="0">
                <a:solidFill>
                  <a:schemeClr val="accent6"/>
                </a:solidFill>
              </a:rPr>
              <a:t> da </a:t>
            </a:r>
            <a:r>
              <a:rPr lang="en-US" sz="2400" b="1" dirty="0" err="1">
                <a:solidFill>
                  <a:schemeClr val="accent6"/>
                </a:solidFill>
              </a:rPr>
              <a:t>recuperare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endParaRPr lang="en-US" sz="2400" dirty="0">
              <a:solidFill>
                <a:schemeClr val="accent6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FD6F51A-3EBD-4F6A-B77C-0F6511FCD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948" y="4579405"/>
            <a:ext cx="175260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31747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7"/>
          <p:cNvSpPr txBox="1">
            <a:spLocks noGrp="1"/>
          </p:cNvSpPr>
          <p:nvPr>
            <p:ph type="title"/>
          </p:nvPr>
        </p:nvSpPr>
        <p:spPr>
          <a:xfrm>
            <a:off x="1066798" y="570229"/>
            <a:ext cx="9073795" cy="5760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b="1" dirty="0"/>
              <a:t>Si puo’ fare di piu’</a:t>
            </a:r>
            <a:endParaRPr b="1" dirty="0"/>
          </a:p>
        </p:txBody>
      </p:sp>
      <p:pic>
        <p:nvPicPr>
          <p:cNvPr id="4" name="Image 33" descr="EEB_logo_RVB">
            <a:extLst>
              <a:ext uri="{FF2B5EF4-FFF2-40B4-BE49-F238E27FC236}">
                <a16:creationId xmlns:a16="http://schemas.microsoft.com/office/drawing/2014/main" id="{B6C35C85-103B-4519-84D8-1D2813A06F35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85205" y="5346168"/>
            <a:ext cx="2223135" cy="1384935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713CEC-2105-48FF-AF2C-28EA8313EF99}"/>
              </a:ext>
            </a:extLst>
          </p:cNvPr>
          <p:cNvSpPr txBox="1"/>
          <p:nvPr/>
        </p:nvSpPr>
        <p:spPr>
          <a:xfrm>
            <a:off x="542393" y="1929884"/>
            <a:ext cx="51279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37% </a:t>
            </a:r>
            <a:r>
              <a:rPr lang="en-US" dirty="0" err="1"/>
              <a:t>obiettivo</a:t>
            </a:r>
            <a:r>
              <a:rPr lang="en-US" dirty="0"/>
              <a:t> </a:t>
            </a:r>
            <a:r>
              <a:rPr lang="en-US" dirty="0" err="1"/>
              <a:t>clima</a:t>
            </a:r>
            <a:r>
              <a:rPr lang="en-US" dirty="0"/>
              <a:t> </a:t>
            </a:r>
            <a:r>
              <a:rPr lang="en-US" dirty="0" err="1"/>
              <a:t>nella</a:t>
            </a:r>
            <a:r>
              <a:rPr lang="en-US" dirty="0"/>
              <a:t> Recovery and Resilience Facility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30% </a:t>
            </a:r>
            <a:r>
              <a:rPr lang="en-US" dirty="0" err="1"/>
              <a:t>obiettivo</a:t>
            </a:r>
            <a:r>
              <a:rPr lang="en-US" dirty="0"/>
              <a:t> </a:t>
            </a:r>
            <a:r>
              <a:rPr lang="en-US" dirty="0" err="1"/>
              <a:t>clima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Budget UE 2021-2027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0C2F58-6584-4DA5-B31B-3B20423468E5}"/>
              </a:ext>
            </a:extLst>
          </p:cNvPr>
          <p:cNvSpPr txBox="1"/>
          <p:nvPr/>
        </p:nvSpPr>
        <p:spPr>
          <a:xfrm>
            <a:off x="776487" y="1638300"/>
            <a:ext cx="4751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</a:rPr>
              <a:t>Gli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strumenti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europei</a:t>
            </a:r>
            <a:r>
              <a:rPr lang="en-US" b="1" dirty="0">
                <a:solidFill>
                  <a:schemeClr val="accent1"/>
                </a:solidFill>
              </a:rPr>
              <a:t> a </a:t>
            </a:r>
            <a:r>
              <a:rPr lang="en-US" b="1" dirty="0" err="1">
                <a:solidFill>
                  <a:schemeClr val="accent1"/>
                </a:solidFill>
              </a:rPr>
              <a:t>disposizione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2050" name="Picture 2" descr="What is #NextGenerationEU about? It... - European Commission | Facebook">
            <a:extLst>
              <a:ext uri="{FF2B5EF4-FFF2-40B4-BE49-F238E27FC236}">
                <a16:creationId xmlns:a16="http://schemas.microsoft.com/office/drawing/2014/main" id="{4C046CD2-833A-4365-B4F5-35EDD8841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307" y="2114550"/>
            <a:ext cx="4900277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550CA3-4B6B-4822-9CFD-27C7EA6F19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192" y="3412512"/>
            <a:ext cx="5574808" cy="287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39810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7"/>
          <p:cNvSpPr txBox="1">
            <a:spLocks noGrp="1"/>
          </p:cNvSpPr>
          <p:nvPr>
            <p:ph type="title"/>
          </p:nvPr>
        </p:nvSpPr>
        <p:spPr>
          <a:xfrm>
            <a:off x="1066798" y="570229"/>
            <a:ext cx="9073795" cy="5760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b="1" dirty="0"/>
              <a:t>Il PNR </a:t>
            </a:r>
            <a:r>
              <a:rPr lang="en-US" b="1" dirty="0" err="1"/>
              <a:t>italiano</a:t>
            </a:r>
            <a:r>
              <a:rPr lang="en-US" b="1" dirty="0"/>
              <a:t> – La </a:t>
            </a:r>
            <a:r>
              <a:rPr lang="en-US" b="1" dirty="0" err="1"/>
              <a:t>dimensione</a:t>
            </a:r>
            <a:r>
              <a:rPr lang="en-US" b="1" dirty="0"/>
              <a:t> </a:t>
            </a:r>
            <a:r>
              <a:rPr lang="en-US" b="1" dirty="0" err="1"/>
              <a:t>verde</a:t>
            </a:r>
            <a:endParaRPr b="1" dirty="0"/>
          </a:p>
        </p:txBody>
      </p:sp>
      <p:pic>
        <p:nvPicPr>
          <p:cNvPr id="4" name="Image 33" descr="EEB_logo_RVB">
            <a:extLst>
              <a:ext uri="{FF2B5EF4-FFF2-40B4-BE49-F238E27FC236}">
                <a16:creationId xmlns:a16="http://schemas.microsoft.com/office/drawing/2014/main" id="{B6C35C85-103B-4519-84D8-1D2813A06F35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85205" y="5346168"/>
            <a:ext cx="2223135" cy="1384935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87F856-6FE9-47F9-AEE9-89DB6B6C0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360" y="1693545"/>
            <a:ext cx="5681286" cy="22402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AA2139-1288-45CD-9A1A-22B2DE1230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285" y="3855323"/>
            <a:ext cx="6023435" cy="26827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368321-8E59-4A53-B138-F4AACC5F3B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2004" y="2219373"/>
            <a:ext cx="4545041" cy="29773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0F83DE-D94E-4B54-804A-D1D77C16A3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5205" y="1413111"/>
            <a:ext cx="1222768" cy="656771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8C3BACFB-F4BA-4A7E-9D86-A78D077B6585}"/>
              </a:ext>
            </a:extLst>
          </p:cNvPr>
          <p:cNvSpPr/>
          <p:nvPr/>
        </p:nvSpPr>
        <p:spPr>
          <a:xfrm>
            <a:off x="7296150" y="5424959"/>
            <a:ext cx="2684305" cy="122735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 no significant harm? </a:t>
            </a:r>
          </a:p>
        </p:txBody>
      </p:sp>
    </p:spTree>
    <p:extLst>
      <p:ext uri="{BB962C8B-B14F-4D97-AF65-F5344CB8AC3E}">
        <p14:creationId xmlns:p14="http://schemas.microsoft.com/office/powerpoint/2010/main" val="152405768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7"/>
          <p:cNvSpPr txBox="1">
            <a:spLocks noGrp="1"/>
          </p:cNvSpPr>
          <p:nvPr>
            <p:ph type="title"/>
          </p:nvPr>
        </p:nvSpPr>
        <p:spPr>
          <a:xfrm>
            <a:off x="1066798" y="570229"/>
            <a:ext cx="9073795" cy="5760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b="1" dirty="0"/>
              <a:t>Il Piano Nazionale </a:t>
            </a:r>
            <a:r>
              <a:rPr lang="en-US" b="1" dirty="0" err="1"/>
              <a:t>Clima</a:t>
            </a:r>
            <a:r>
              <a:rPr lang="en-US" b="1" dirty="0"/>
              <a:t> e </a:t>
            </a:r>
            <a:r>
              <a:rPr lang="en-US" b="1" dirty="0" err="1"/>
              <a:t>Energia</a:t>
            </a:r>
            <a:endParaRPr b="1" dirty="0"/>
          </a:p>
        </p:txBody>
      </p:sp>
      <p:pic>
        <p:nvPicPr>
          <p:cNvPr id="4" name="Image 33" descr="EEB_logo_RVB">
            <a:extLst>
              <a:ext uri="{FF2B5EF4-FFF2-40B4-BE49-F238E27FC236}">
                <a16:creationId xmlns:a16="http://schemas.microsoft.com/office/drawing/2014/main" id="{B6C35C85-103B-4519-84D8-1D2813A06F35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85205" y="5346168"/>
            <a:ext cx="2223135" cy="1384935"/>
          </a:xfrm>
          <a:prstGeom prst="rect">
            <a:avLst/>
          </a:prstGeom>
          <a:noFill/>
        </p:spPr>
      </p:pic>
      <p:pic>
        <p:nvPicPr>
          <p:cNvPr id="3074" name="Picture 2" descr="LIFE PlanUp | Energy Cities">
            <a:extLst>
              <a:ext uri="{FF2B5EF4-FFF2-40B4-BE49-F238E27FC236}">
                <a16:creationId xmlns:a16="http://schemas.microsoft.com/office/drawing/2014/main" id="{1F36C4B0-1B8C-4FF7-9557-ED8BE7676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391" y="1443226"/>
            <a:ext cx="3485609" cy="248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E1C2CC-DC47-4376-BDA4-B757542B2675}"/>
              </a:ext>
            </a:extLst>
          </p:cNvPr>
          <p:cNvSpPr txBox="1"/>
          <p:nvPr/>
        </p:nvSpPr>
        <p:spPr>
          <a:xfrm>
            <a:off x="431480" y="1277621"/>
            <a:ext cx="617887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/>
              <a:t>Obiettivi e politiche poco </a:t>
            </a:r>
            <a:r>
              <a:rPr lang="en-US" sz="1600" dirty="0" err="1"/>
              <a:t>ambiziosi</a:t>
            </a:r>
            <a:r>
              <a:rPr lang="en-US" sz="1600" dirty="0"/>
              <a:t> rispetto al </a:t>
            </a:r>
            <a:r>
              <a:rPr lang="en-US" sz="1600" dirty="0" err="1"/>
              <a:t>potenziale</a:t>
            </a:r>
            <a:r>
              <a:rPr lang="en-US" sz="1600" dirty="0"/>
              <a:t> </a:t>
            </a:r>
            <a:r>
              <a:rPr lang="en-US" sz="1600" dirty="0" err="1"/>
              <a:t>nazionle</a:t>
            </a:r>
            <a:r>
              <a:rPr lang="en-US" sz="1600" dirty="0"/>
              <a:t> per la </a:t>
            </a:r>
            <a:r>
              <a:rPr lang="en-US" sz="1600" dirty="0" err="1"/>
              <a:t>penetrazione</a:t>
            </a:r>
            <a:r>
              <a:rPr lang="en-US" sz="1600" dirty="0"/>
              <a:t> </a:t>
            </a:r>
            <a:r>
              <a:rPr lang="en-US" sz="1600" dirty="0" err="1"/>
              <a:t>delle</a:t>
            </a:r>
            <a:r>
              <a:rPr lang="en-US" sz="1600" dirty="0"/>
              <a:t> </a:t>
            </a:r>
            <a:r>
              <a:rPr lang="en-US" sz="1600" dirty="0" err="1"/>
              <a:t>fonti</a:t>
            </a:r>
            <a:r>
              <a:rPr lang="en-US" sz="1600" dirty="0"/>
              <a:t> </a:t>
            </a:r>
            <a:r>
              <a:rPr lang="en-US" sz="1600" dirty="0" err="1"/>
              <a:t>rinnovabili</a:t>
            </a:r>
            <a:r>
              <a:rPr lang="en-US" sz="1600" dirty="0"/>
              <a:t> e </a:t>
            </a:r>
            <a:r>
              <a:rPr lang="en-US" sz="1600" dirty="0" err="1"/>
              <a:t>delle</a:t>
            </a:r>
            <a:r>
              <a:rPr lang="en-US" sz="1600" dirty="0"/>
              <a:t> </a:t>
            </a:r>
            <a:r>
              <a:rPr lang="en-US" sz="1600" dirty="0" err="1"/>
              <a:t>misure</a:t>
            </a:r>
            <a:r>
              <a:rPr lang="en-US" sz="1600" dirty="0"/>
              <a:t> per </a:t>
            </a:r>
            <a:r>
              <a:rPr lang="en-US" sz="1600" dirty="0" err="1"/>
              <a:t>aumentare</a:t>
            </a:r>
            <a:r>
              <a:rPr lang="en-US" sz="1600" dirty="0"/>
              <a:t> </a:t>
            </a:r>
            <a:r>
              <a:rPr lang="en-US" sz="1600" dirty="0" err="1"/>
              <a:t>l’efficienza</a:t>
            </a:r>
            <a:r>
              <a:rPr lang="en-US" sz="1600" dirty="0"/>
              <a:t> </a:t>
            </a:r>
            <a:r>
              <a:rPr lang="en-US" sz="1600" dirty="0" err="1"/>
              <a:t>energetica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err="1"/>
              <a:t>Assenza</a:t>
            </a:r>
            <a:r>
              <a:rPr lang="en-US" sz="1600" dirty="0"/>
              <a:t> di </a:t>
            </a:r>
            <a:r>
              <a:rPr lang="en-US" sz="1600" dirty="0" err="1"/>
              <a:t>obiettivi</a:t>
            </a:r>
            <a:r>
              <a:rPr lang="en-US" sz="1600" dirty="0"/>
              <a:t> </a:t>
            </a:r>
            <a:r>
              <a:rPr lang="en-US" sz="1600" dirty="0" err="1"/>
              <a:t>nazionali</a:t>
            </a:r>
            <a:r>
              <a:rPr lang="en-US" sz="1600" dirty="0"/>
              <a:t> </a:t>
            </a:r>
            <a:r>
              <a:rPr lang="en-US" sz="1600" dirty="0" err="1"/>
              <a:t>vincolanti</a:t>
            </a:r>
            <a:r>
              <a:rPr lang="en-US" sz="1600" dirty="0"/>
              <a:t> </a:t>
            </a:r>
            <a:r>
              <a:rPr lang="en-US" sz="1600" dirty="0" err="1"/>
              <a:t>frena</a:t>
            </a:r>
            <a:r>
              <a:rPr lang="en-US" sz="1600" dirty="0"/>
              <a:t> </a:t>
            </a:r>
            <a:r>
              <a:rPr lang="en-US" sz="1600" dirty="0" err="1"/>
              <a:t>l’azione</a:t>
            </a:r>
            <a:r>
              <a:rPr lang="en-US" sz="1600" dirty="0"/>
              <a:t>, non </a:t>
            </a:r>
            <a:r>
              <a:rPr lang="en-US" sz="1600" dirty="0" err="1"/>
              <a:t>consente</a:t>
            </a:r>
            <a:r>
              <a:rPr lang="en-US" sz="1600" dirty="0"/>
              <a:t> di </a:t>
            </a:r>
            <a:r>
              <a:rPr lang="en-US" sz="1600" dirty="0" err="1"/>
              <a:t>sfruttare</a:t>
            </a:r>
            <a:r>
              <a:rPr lang="en-US" sz="1600" dirty="0"/>
              <a:t> a </a:t>
            </a:r>
            <a:r>
              <a:rPr lang="en-US" sz="1600" dirty="0" err="1"/>
              <a:t>pieno</a:t>
            </a:r>
            <a:r>
              <a:rPr lang="en-US" sz="1600" dirty="0"/>
              <a:t> le </a:t>
            </a:r>
            <a:r>
              <a:rPr lang="en-US" sz="1600" dirty="0" err="1"/>
              <a:t>opportunita</a:t>
            </a:r>
            <a:r>
              <a:rPr lang="en-US" sz="1600" dirty="0"/>
              <a:t>’ di </a:t>
            </a:r>
            <a:r>
              <a:rPr lang="en-US" sz="1600" dirty="0" err="1"/>
              <a:t>innovazione</a:t>
            </a:r>
            <a:r>
              <a:rPr lang="en-US" sz="1600" dirty="0"/>
              <a:t> e </a:t>
            </a:r>
            <a:r>
              <a:rPr lang="en-US" sz="1600" dirty="0" err="1"/>
              <a:t>godere</a:t>
            </a:r>
            <a:r>
              <a:rPr lang="en-US" sz="1600" dirty="0"/>
              <a:t> </a:t>
            </a:r>
            <a:r>
              <a:rPr lang="en-US" sz="1600" dirty="0" err="1"/>
              <a:t>dei</a:t>
            </a:r>
            <a:r>
              <a:rPr lang="en-US" sz="1600" dirty="0"/>
              <a:t> </a:t>
            </a:r>
            <a:r>
              <a:rPr lang="en-US" sz="1600" dirty="0" err="1"/>
              <a:t>benefici</a:t>
            </a:r>
            <a:r>
              <a:rPr lang="en-US" sz="1600" dirty="0"/>
              <a:t> </a:t>
            </a:r>
            <a:r>
              <a:rPr lang="en-US" sz="1600" dirty="0" err="1"/>
              <a:t>ambientali</a:t>
            </a:r>
            <a:r>
              <a:rPr lang="en-US" sz="1600" dirty="0"/>
              <a:t>, economici e </a:t>
            </a:r>
            <a:r>
              <a:rPr lang="en-US" sz="1600" dirty="0" err="1"/>
              <a:t>sociali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err="1"/>
              <a:t>Persistenza</a:t>
            </a:r>
            <a:r>
              <a:rPr lang="en-US" sz="1600" dirty="0"/>
              <a:t> di </a:t>
            </a:r>
            <a:r>
              <a:rPr lang="en-US" sz="1600" dirty="0" err="1"/>
              <a:t>sussidi</a:t>
            </a:r>
            <a:r>
              <a:rPr lang="en-US" sz="1600" dirty="0"/>
              <a:t> alle </a:t>
            </a:r>
            <a:r>
              <a:rPr lang="en-US" sz="1600" dirty="0" err="1"/>
              <a:t>fonti</a:t>
            </a:r>
            <a:r>
              <a:rPr lang="en-US" sz="1600" dirty="0"/>
              <a:t> </a:t>
            </a:r>
            <a:r>
              <a:rPr lang="en-US" sz="1600" dirty="0" err="1"/>
              <a:t>fossili</a:t>
            </a:r>
            <a:r>
              <a:rPr lang="en-US" sz="1600" dirty="0"/>
              <a:t> </a:t>
            </a:r>
            <a:r>
              <a:rPr lang="en-US" sz="1600" dirty="0" err="1"/>
              <a:t>soprattutto</a:t>
            </a:r>
            <a:r>
              <a:rPr lang="en-US" sz="1600" dirty="0"/>
              <a:t> </a:t>
            </a:r>
            <a:r>
              <a:rPr lang="en-US" sz="1600" dirty="0" err="1"/>
              <a:t>nell’edilizia</a:t>
            </a:r>
            <a:r>
              <a:rPr lang="en-US" sz="1600" dirty="0"/>
              <a:t> e </a:t>
            </a:r>
            <a:r>
              <a:rPr lang="en-US" sz="1600" dirty="0" err="1"/>
              <a:t>nei</a:t>
            </a:r>
            <a:r>
              <a:rPr lang="en-US" sz="1600" dirty="0"/>
              <a:t> </a:t>
            </a:r>
            <a:r>
              <a:rPr lang="en-US" sz="1600" dirty="0" err="1"/>
              <a:t>trasporti</a:t>
            </a:r>
            <a:r>
              <a:rPr lang="en-US" sz="1600" dirty="0"/>
              <a:t> (</a:t>
            </a:r>
            <a:r>
              <a:rPr lang="en-US" sz="1600" dirty="0" err="1"/>
              <a:t>ancora</a:t>
            </a:r>
            <a:r>
              <a:rPr lang="en-US" sz="1600" dirty="0"/>
              <a:t> </a:t>
            </a:r>
            <a:r>
              <a:rPr lang="en-US" sz="1600" dirty="0" err="1"/>
              <a:t>eccessiva</a:t>
            </a:r>
            <a:r>
              <a:rPr lang="en-US" sz="1600" dirty="0"/>
              <a:t> </a:t>
            </a:r>
            <a:r>
              <a:rPr lang="en-US" sz="1600" dirty="0" err="1"/>
              <a:t>presenza</a:t>
            </a:r>
            <a:r>
              <a:rPr lang="en-US" sz="1600" dirty="0"/>
              <a:t> del gas </a:t>
            </a:r>
            <a:r>
              <a:rPr lang="en-US" sz="1600" dirty="0" err="1"/>
              <a:t>nel</a:t>
            </a:r>
            <a:r>
              <a:rPr lang="en-US" sz="1600" dirty="0"/>
              <a:t> mix </a:t>
            </a:r>
            <a:r>
              <a:rPr lang="en-US" sz="1600" dirty="0" err="1"/>
              <a:t>energetico</a:t>
            </a:r>
            <a:r>
              <a:rPr lang="en-US" sz="16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err="1"/>
              <a:t>Orizzonte</a:t>
            </a:r>
            <a:r>
              <a:rPr lang="en-US" sz="1600" dirty="0"/>
              <a:t> </a:t>
            </a:r>
            <a:r>
              <a:rPr lang="en-US" sz="1600" dirty="0" err="1"/>
              <a:t>temporale</a:t>
            </a:r>
            <a:r>
              <a:rPr lang="en-US" sz="1600" dirty="0"/>
              <a:t> </a:t>
            </a:r>
            <a:r>
              <a:rPr lang="en-US" sz="1600" dirty="0" err="1"/>
              <a:t>limitato</a:t>
            </a:r>
            <a:r>
              <a:rPr lang="en-US" sz="1600" dirty="0"/>
              <a:t> </a:t>
            </a:r>
            <a:r>
              <a:rPr lang="en-US" sz="1600" dirty="0" err="1"/>
              <a:t>delle</a:t>
            </a:r>
            <a:r>
              <a:rPr lang="en-US" sz="1600" dirty="0"/>
              <a:t> </a:t>
            </a:r>
            <a:r>
              <a:rPr lang="en-US" sz="1600" dirty="0" err="1"/>
              <a:t>misure</a:t>
            </a:r>
            <a:r>
              <a:rPr lang="en-US" sz="1600" dirty="0"/>
              <a:t> e </a:t>
            </a:r>
            <a:r>
              <a:rPr lang="en-US" sz="1600" dirty="0" err="1"/>
              <a:t>dei</a:t>
            </a:r>
            <a:r>
              <a:rPr lang="en-US" sz="1600" dirty="0"/>
              <a:t> </a:t>
            </a:r>
            <a:r>
              <a:rPr lang="en-US" sz="1600" dirty="0" err="1"/>
              <a:t>programmi</a:t>
            </a:r>
            <a:r>
              <a:rPr lang="en-US" sz="1600" dirty="0"/>
              <a:t> di </a:t>
            </a:r>
            <a:r>
              <a:rPr lang="en-US" sz="1600" dirty="0" err="1"/>
              <a:t>finanziamento</a:t>
            </a:r>
            <a:r>
              <a:rPr lang="en-US" sz="1600" dirty="0"/>
              <a:t>/</a:t>
            </a:r>
            <a:r>
              <a:rPr lang="en-US" sz="1600" dirty="0" err="1"/>
              <a:t>incentivazione</a:t>
            </a:r>
            <a:endParaRPr lang="en-US" sz="1600" dirty="0"/>
          </a:p>
          <a:p>
            <a:r>
              <a:rPr lang="en-US" sz="16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err="1"/>
              <a:t>Assenza</a:t>
            </a:r>
            <a:r>
              <a:rPr lang="en-US" sz="1600" dirty="0"/>
              <a:t> di </a:t>
            </a:r>
            <a:r>
              <a:rPr lang="en-US" sz="1600" dirty="0" err="1"/>
              <a:t>riforme</a:t>
            </a:r>
            <a:r>
              <a:rPr lang="en-US" sz="1600" dirty="0"/>
              <a:t> </a:t>
            </a:r>
            <a:r>
              <a:rPr lang="en-US" sz="1600" dirty="0" err="1"/>
              <a:t>strutturali</a:t>
            </a:r>
            <a:r>
              <a:rPr lang="en-US" sz="1600" dirty="0"/>
              <a:t> </a:t>
            </a:r>
            <a:r>
              <a:rPr lang="en-US" sz="1600" dirty="0" err="1"/>
              <a:t>della</a:t>
            </a:r>
            <a:r>
              <a:rPr lang="en-US" sz="1600" dirty="0"/>
              <a:t> </a:t>
            </a:r>
            <a:r>
              <a:rPr lang="en-US" sz="1600" dirty="0" err="1"/>
              <a:t>fiscalita</a:t>
            </a:r>
            <a:r>
              <a:rPr lang="en-US" sz="1600" dirty="0"/>
              <a:t>’: la </a:t>
            </a:r>
            <a:r>
              <a:rPr lang="en-US" sz="1600" dirty="0" err="1"/>
              <a:t>transizione</a:t>
            </a:r>
            <a:r>
              <a:rPr lang="en-US" sz="1600" dirty="0"/>
              <a:t>  </a:t>
            </a:r>
            <a:r>
              <a:rPr lang="en-US" sz="1600" dirty="0" err="1"/>
              <a:t>dalla</a:t>
            </a:r>
            <a:r>
              <a:rPr lang="en-US" sz="1600" dirty="0"/>
              <a:t> </a:t>
            </a:r>
            <a:r>
              <a:rPr lang="en-US" sz="1600" dirty="0" err="1"/>
              <a:t>tassazione</a:t>
            </a:r>
            <a:r>
              <a:rPr lang="en-US" sz="1600" dirty="0"/>
              <a:t> </a:t>
            </a:r>
            <a:r>
              <a:rPr lang="en-US" sz="1600" dirty="0" err="1"/>
              <a:t>sul</a:t>
            </a:r>
            <a:r>
              <a:rPr lang="en-US" sz="1600" dirty="0"/>
              <a:t> </a:t>
            </a:r>
            <a:r>
              <a:rPr lang="en-US" sz="1600" dirty="0" err="1"/>
              <a:t>lavoro</a:t>
            </a:r>
            <a:r>
              <a:rPr lang="en-US" sz="1600" dirty="0"/>
              <a:t> </a:t>
            </a:r>
            <a:r>
              <a:rPr lang="en-US" sz="1600" dirty="0" err="1"/>
              <a:t>alla</a:t>
            </a:r>
            <a:r>
              <a:rPr lang="en-US" sz="1600" dirty="0"/>
              <a:t> </a:t>
            </a:r>
            <a:r>
              <a:rPr lang="en-US" sz="1600" dirty="0" err="1"/>
              <a:t>tassazione</a:t>
            </a:r>
            <a:r>
              <a:rPr lang="en-US" sz="1600" dirty="0"/>
              <a:t> </a:t>
            </a:r>
            <a:r>
              <a:rPr lang="en-US" sz="1600" dirty="0" err="1"/>
              <a:t>sull’ambiente</a:t>
            </a:r>
            <a:r>
              <a:rPr lang="en-US" sz="1600" dirty="0"/>
              <a:t> non e’ </a:t>
            </a:r>
            <a:r>
              <a:rPr lang="en-US" sz="1600" dirty="0" err="1"/>
              <a:t>mai</a:t>
            </a:r>
            <a:r>
              <a:rPr lang="en-US" sz="1600" dirty="0"/>
              <a:t> </a:t>
            </a:r>
            <a:r>
              <a:rPr lang="en-US" sz="1600" dirty="0" err="1"/>
              <a:t>stata</a:t>
            </a:r>
            <a:r>
              <a:rPr lang="en-US" sz="1600" dirty="0"/>
              <a:t> </a:t>
            </a:r>
            <a:r>
              <a:rPr lang="en-US" sz="1600" dirty="0" err="1"/>
              <a:t>avviata</a:t>
            </a:r>
            <a:r>
              <a:rPr lang="en-US" sz="1600" dirty="0"/>
              <a:t> (carbon pricing, </a:t>
            </a:r>
            <a:r>
              <a:rPr lang="en-US" sz="1600" dirty="0" err="1"/>
              <a:t>tassazione</a:t>
            </a:r>
            <a:r>
              <a:rPr lang="en-US" sz="1600" dirty="0"/>
              <a:t> </a:t>
            </a:r>
            <a:r>
              <a:rPr lang="en-US" sz="1600" dirty="0" err="1"/>
              <a:t>energetica</a:t>
            </a:r>
            <a:r>
              <a:rPr lang="en-US" sz="1600" dirty="0"/>
              <a:t>) 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dirty="0">
                <a:hlinkClick r:id="rId4"/>
              </a:rPr>
              <a:t>EEB: A </a:t>
            </a:r>
            <a:r>
              <a:rPr lang="en-US">
                <a:hlinkClick r:id="rId4"/>
              </a:rPr>
              <a:t>Carbon Pricing Blueprint for the EU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2D1699-9B7D-4447-9B35-17C63C4E6ABF}"/>
              </a:ext>
            </a:extLst>
          </p:cNvPr>
          <p:cNvSpPr txBox="1"/>
          <p:nvPr/>
        </p:nvSpPr>
        <p:spPr>
          <a:xfrm>
            <a:off x="7480521" y="4229871"/>
            <a:ext cx="61788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LIFE PLAN UP- Italia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84512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A close up of a flower&#10;&#10;Description automatically generated">
            <a:extLst>
              <a:ext uri="{FF2B5EF4-FFF2-40B4-BE49-F238E27FC236}">
                <a16:creationId xmlns:a16="http://schemas.microsoft.com/office/drawing/2014/main" id="{41099285-9A9F-453A-96B3-8AFF7A6F61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93"/>
          <a:stretch/>
        </p:blipFill>
        <p:spPr>
          <a:xfrm>
            <a:off x="0" y="12044"/>
            <a:ext cx="12192000" cy="5393470"/>
          </a:xfrm>
          <a:prstGeom prst="rect">
            <a:avLst/>
          </a:prstGeom>
        </p:spPr>
      </p:pic>
      <p:pic>
        <p:nvPicPr>
          <p:cNvPr id="34" name="Picture 33" descr="A close up of a flower&#10;&#10;Description automatically generated">
            <a:extLst>
              <a:ext uri="{FF2B5EF4-FFF2-40B4-BE49-F238E27FC236}">
                <a16:creationId xmlns:a16="http://schemas.microsoft.com/office/drawing/2014/main" id="{DB84608C-9511-42B6-B6E6-2B0A72605D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93"/>
          <a:stretch/>
        </p:blipFill>
        <p:spPr>
          <a:xfrm>
            <a:off x="0" y="1464530"/>
            <a:ext cx="12192000" cy="53934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5073A3-EC1F-4C6F-8B3A-D8F37708948C}"/>
              </a:ext>
            </a:extLst>
          </p:cNvPr>
          <p:cNvSpPr/>
          <p:nvPr/>
        </p:nvSpPr>
        <p:spPr>
          <a:xfrm>
            <a:off x="0" y="1008993"/>
            <a:ext cx="12192000" cy="1677108"/>
          </a:xfrm>
          <a:prstGeom prst="rect">
            <a:avLst/>
          </a:prstGeom>
          <a:solidFill>
            <a:srgbClr val="003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4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D4E76BE-F631-42FB-AFF2-888975EDA9B9}"/>
              </a:ext>
            </a:extLst>
          </p:cNvPr>
          <p:cNvSpPr txBox="1">
            <a:spLocks/>
          </p:cNvSpPr>
          <p:nvPr/>
        </p:nvSpPr>
        <p:spPr>
          <a:xfrm>
            <a:off x="9943901" y="1771240"/>
            <a:ext cx="1992660" cy="6042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eeb.org</a:t>
            </a:r>
            <a:endParaRPr lang="en-BE" sz="3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999DC684-4666-41AF-BF8F-7A649F305E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92" y="5930619"/>
            <a:ext cx="285496" cy="231823"/>
          </a:xfrm>
          <a:prstGeom prst="rect">
            <a:avLst/>
          </a:prstGeom>
        </p:spPr>
      </p:pic>
      <p:pic>
        <p:nvPicPr>
          <p:cNvPr id="14" name="Picture 13" descr="A drawing of a person&#10;&#10;Description automatically generated">
            <a:extLst>
              <a:ext uri="{FF2B5EF4-FFF2-40B4-BE49-F238E27FC236}">
                <a16:creationId xmlns:a16="http://schemas.microsoft.com/office/drawing/2014/main" id="{CF528E60-3698-447E-8B6F-8D9C73A0C3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80" y="6307218"/>
            <a:ext cx="231823" cy="231823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195F3782-3B4E-4F31-9EE3-689C977D561B}"/>
              </a:ext>
            </a:extLst>
          </p:cNvPr>
          <p:cNvSpPr txBox="1">
            <a:spLocks/>
          </p:cNvSpPr>
          <p:nvPr/>
        </p:nvSpPr>
        <p:spPr>
          <a:xfrm>
            <a:off x="1279149" y="5876830"/>
            <a:ext cx="2874192" cy="48593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@Green_Europe</a:t>
            </a:r>
            <a:endParaRPr lang="en-BE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FC08DFB-B783-4A31-BAF3-79A860B29445}"/>
              </a:ext>
            </a:extLst>
          </p:cNvPr>
          <p:cNvSpPr txBox="1">
            <a:spLocks/>
          </p:cNvSpPr>
          <p:nvPr/>
        </p:nvSpPr>
        <p:spPr>
          <a:xfrm>
            <a:off x="1275303" y="6255957"/>
            <a:ext cx="4513806" cy="37354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@EuropeanEnvironmentalBureau</a:t>
            </a:r>
            <a:endParaRPr lang="en-BE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Graphic 19" descr="Open envelope">
            <a:extLst>
              <a:ext uri="{FF2B5EF4-FFF2-40B4-BE49-F238E27FC236}">
                <a16:creationId xmlns:a16="http://schemas.microsoft.com/office/drawing/2014/main" id="{690AFE83-6407-418D-A284-FD5C7112FD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9704" y="5521230"/>
            <a:ext cx="291641" cy="291641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00C1F199-92FA-468D-BA47-84EE47619760}"/>
              </a:ext>
            </a:extLst>
          </p:cNvPr>
          <p:cNvSpPr txBox="1">
            <a:spLocks/>
          </p:cNvSpPr>
          <p:nvPr/>
        </p:nvSpPr>
        <p:spPr>
          <a:xfrm>
            <a:off x="1334246" y="5488519"/>
            <a:ext cx="3188178" cy="35583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eeb@eeb.org</a:t>
            </a:r>
          </a:p>
          <a:p>
            <a:endParaRPr lang="en-BE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7FCAB727-DE9C-4F6B-BE0B-0F09E5FC302F}"/>
              </a:ext>
            </a:extLst>
          </p:cNvPr>
          <p:cNvSpPr txBox="1">
            <a:spLocks/>
          </p:cNvSpPr>
          <p:nvPr/>
        </p:nvSpPr>
        <p:spPr>
          <a:xfrm>
            <a:off x="1171340" y="3109068"/>
            <a:ext cx="4289661" cy="6042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Arial Rounded MT Bold" panose="020F0704030504030204" pitchFamily="34" charset="0"/>
              </a:rPr>
              <a:t>Thanks for listening!</a:t>
            </a:r>
            <a:endParaRPr lang="en-BE" sz="2800" dirty="0">
              <a:latin typeface="Arial Rounded MT Bold" panose="020F0704030504030204" pitchFamily="34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BE93C47B-2D54-46F6-9851-2B39B0CBF728}"/>
              </a:ext>
            </a:extLst>
          </p:cNvPr>
          <p:cNvSpPr txBox="1">
            <a:spLocks/>
          </p:cNvSpPr>
          <p:nvPr/>
        </p:nvSpPr>
        <p:spPr>
          <a:xfrm>
            <a:off x="783504" y="4472625"/>
            <a:ext cx="4677497" cy="87111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Keep in touch!</a:t>
            </a:r>
          </a:p>
          <a:p>
            <a:endParaRPr lang="en-US" sz="2400" dirty="0">
              <a:solidFill>
                <a:schemeClr val="bg1"/>
              </a:solidFill>
              <a:latin typeface="Arial Rounded MT Bold" panose="020F0704030504030204" pitchFamily="34" charset="0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Barbara.Mariani@eeb.org</a:t>
            </a:r>
            <a:endParaRPr lang="en-US" sz="2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AE26DA1-B9B2-4979-A610-09785AD26CDC}"/>
              </a:ext>
            </a:extLst>
          </p:cNvPr>
          <p:cNvSpPr txBox="1"/>
          <p:nvPr/>
        </p:nvSpPr>
        <p:spPr>
          <a:xfrm>
            <a:off x="9718156" y="5312597"/>
            <a:ext cx="2218405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100" b="0" i="1" dirty="0">
                <a:solidFill>
                  <a:schemeClr val="bg1"/>
                </a:solidFill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The EEB gratefully acknowledges the financial support from the LIFE Programme of the European Union. This communication reflects the organizers’ views and does not commit the donors.</a:t>
            </a:r>
            <a:endParaRPr lang="sv-SE" sz="1100" b="0" i="1" dirty="0">
              <a:solidFill>
                <a:schemeClr val="bg1"/>
              </a:solidFill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 descr="A close up of a sign&#10;&#10;Description automatically generated">
            <a:extLst>
              <a:ext uri="{FF2B5EF4-FFF2-40B4-BE49-F238E27FC236}">
                <a16:creationId xmlns:a16="http://schemas.microsoft.com/office/drawing/2014/main" id="{F02DC95B-ACE9-478A-AF80-4F0D66BE42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884" y="4656783"/>
            <a:ext cx="836384" cy="604288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FE1B7D34-5F23-4747-AA57-68CC05B4B7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06657"/>
            <a:ext cx="6564651" cy="245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505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A90276C82B0D4886BEA199E8B75330" ma:contentTypeVersion="7" ma:contentTypeDescription="Een nieuw document maken." ma:contentTypeScope="" ma:versionID="c16307a49a4ddb2cd6a28bbbc6e61f6b">
  <xsd:schema xmlns:xsd="http://www.w3.org/2001/XMLSchema" xmlns:xs="http://www.w3.org/2001/XMLSchema" xmlns:p="http://schemas.microsoft.com/office/2006/metadata/properties" xmlns:ns3="6cd1d4c9-58fc-4d43-9b3e-fa26df36e63f" xmlns:ns4="86e070bd-64d0-45d3-9f0c-c01e87d515ff" targetNamespace="http://schemas.microsoft.com/office/2006/metadata/properties" ma:root="true" ma:fieldsID="34b7b0718c14deb0452f3aaeeb55e0ba" ns3:_="" ns4:_="">
    <xsd:import namespace="6cd1d4c9-58fc-4d43-9b3e-fa26df36e63f"/>
    <xsd:import namespace="86e070bd-64d0-45d3-9f0c-c01e87d515f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d1d4c9-58fc-4d43-9b3e-fa26df36e63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e070bd-64d0-45d3-9f0c-c01e87d515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E16077-62EA-43AD-8001-FC2299643C04}">
  <ds:schemaRefs>
    <ds:schemaRef ds:uri="http://schemas.microsoft.com/office/2006/documentManagement/types"/>
    <ds:schemaRef ds:uri="http://schemas.microsoft.com/office/infopath/2007/PartnerControls"/>
    <ds:schemaRef ds:uri="6cd1d4c9-58fc-4d43-9b3e-fa26df36e63f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86e070bd-64d0-45d3-9f0c-c01e87d515f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B5CD2D3-50A1-4F43-9087-2CD6318575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B4DCC5-41D4-468D-9178-499AC88387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d1d4c9-58fc-4d43-9b3e-fa26df36e63f"/>
    <ds:schemaRef ds:uri="86e070bd-64d0-45d3-9f0c-c01e87d515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314</Words>
  <Application>Microsoft Office PowerPoint</Application>
  <PresentationFormat>Widescreen</PresentationFormat>
  <Paragraphs>48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Rounded MT Bold</vt:lpstr>
      <vt:lpstr>Calibri</vt:lpstr>
      <vt:lpstr>Calibri Light</vt:lpstr>
      <vt:lpstr>Wingdings</vt:lpstr>
      <vt:lpstr>Office Theme</vt:lpstr>
      <vt:lpstr>PowerPoint Presentation</vt:lpstr>
      <vt:lpstr>Si deve fare di piu’ per contrastare i cambiamenti climatici</vt:lpstr>
      <vt:lpstr>Si puo’ fare di piu’</vt:lpstr>
      <vt:lpstr>Il PNR italiano – La dimensione verde</vt:lpstr>
      <vt:lpstr>Il Piano Nazionale Clima e Energia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Mariani</dc:creator>
  <cp:lastModifiedBy>Barbara Mariani</cp:lastModifiedBy>
  <cp:revision>17</cp:revision>
  <dcterms:created xsi:type="dcterms:W3CDTF">2021-09-21T06:40:07Z</dcterms:created>
  <dcterms:modified xsi:type="dcterms:W3CDTF">2021-09-21T08:53:16Z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0x0101008AA90276C82B0D4886BEA199E8B75330</vt:lpwstr>
  </property>
</Properties>
</file>